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Breedlove" userId="f2d31e89-061d-4be1-9af6-a90611a9e912" providerId="ADAL" clId="{E8B289EB-F299-4AE7-B602-901578995532}"/>
    <pc:docChg chg="custSel addSld modSld">
      <pc:chgData name="Scott Breedlove" userId="f2d31e89-061d-4be1-9af6-a90611a9e912" providerId="ADAL" clId="{E8B289EB-F299-4AE7-B602-901578995532}" dt="2023-05-26T17:43:09.960" v="841" actId="1076"/>
      <pc:docMkLst>
        <pc:docMk/>
      </pc:docMkLst>
      <pc:sldChg chg="modSp mod">
        <pc:chgData name="Scott Breedlove" userId="f2d31e89-061d-4be1-9af6-a90611a9e912" providerId="ADAL" clId="{E8B289EB-F299-4AE7-B602-901578995532}" dt="2023-05-26T17:32:24.640" v="173" actId="20577"/>
        <pc:sldMkLst>
          <pc:docMk/>
          <pc:sldMk cId="2745456064" sldId="257"/>
        </pc:sldMkLst>
        <pc:spChg chg="mod">
          <ac:chgData name="Scott Breedlove" userId="f2d31e89-061d-4be1-9af6-a90611a9e912" providerId="ADAL" clId="{E8B289EB-F299-4AE7-B602-901578995532}" dt="2023-05-26T17:32:24.640" v="173" actId="20577"/>
          <ac:spMkLst>
            <pc:docMk/>
            <pc:sldMk cId="2745456064" sldId="257"/>
            <ac:spMk id="3" creationId="{A7EAFC12-C4C3-E5AD-46C7-F03AD53B61C0}"/>
          </ac:spMkLst>
        </pc:spChg>
      </pc:sldChg>
      <pc:sldChg chg="modSp mod">
        <pc:chgData name="Scott Breedlove" userId="f2d31e89-061d-4be1-9af6-a90611a9e912" providerId="ADAL" clId="{E8B289EB-F299-4AE7-B602-901578995532}" dt="2023-05-26T17:37:19.810" v="364" actId="20577"/>
        <pc:sldMkLst>
          <pc:docMk/>
          <pc:sldMk cId="4112211003" sldId="258"/>
        </pc:sldMkLst>
        <pc:spChg chg="mod">
          <ac:chgData name="Scott Breedlove" userId="f2d31e89-061d-4be1-9af6-a90611a9e912" providerId="ADAL" clId="{E8B289EB-F299-4AE7-B602-901578995532}" dt="2023-05-26T17:37:19.810" v="364" actId="20577"/>
          <ac:spMkLst>
            <pc:docMk/>
            <pc:sldMk cId="4112211003" sldId="258"/>
            <ac:spMk id="3" creationId="{A7EAFC12-C4C3-E5AD-46C7-F03AD53B61C0}"/>
          </ac:spMkLst>
        </pc:spChg>
      </pc:sldChg>
      <pc:sldChg chg="modSp mod">
        <pc:chgData name="Scott Breedlove" userId="f2d31e89-061d-4be1-9af6-a90611a9e912" providerId="ADAL" clId="{E8B289EB-F299-4AE7-B602-901578995532}" dt="2023-05-26T17:37:49.297" v="366" actId="20577"/>
        <pc:sldMkLst>
          <pc:docMk/>
          <pc:sldMk cId="3758279431" sldId="259"/>
        </pc:sldMkLst>
        <pc:spChg chg="mod">
          <ac:chgData name="Scott Breedlove" userId="f2d31e89-061d-4be1-9af6-a90611a9e912" providerId="ADAL" clId="{E8B289EB-F299-4AE7-B602-901578995532}" dt="2023-05-26T17:37:49.297" v="366" actId="20577"/>
          <ac:spMkLst>
            <pc:docMk/>
            <pc:sldMk cId="3758279431" sldId="259"/>
            <ac:spMk id="3" creationId="{A7EAFC12-C4C3-E5AD-46C7-F03AD53B61C0}"/>
          </ac:spMkLst>
        </pc:spChg>
      </pc:sldChg>
      <pc:sldChg chg="addSp delSp modSp add mod">
        <pc:chgData name="Scott Breedlove" userId="f2d31e89-061d-4be1-9af6-a90611a9e912" providerId="ADAL" clId="{E8B289EB-F299-4AE7-B602-901578995532}" dt="2023-05-26T17:43:09.960" v="841" actId="1076"/>
        <pc:sldMkLst>
          <pc:docMk/>
          <pc:sldMk cId="3198115774" sldId="282"/>
        </pc:sldMkLst>
        <pc:spChg chg="mod">
          <ac:chgData name="Scott Breedlove" userId="f2d31e89-061d-4be1-9af6-a90611a9e912" providerId="ADAL" clId="{E8B289EB-F299-4AE7-B602-901578995532}" dt="2023-05-26T17:42:50.245" v="840" actId="20577"/>
          <ac:spMkLst>
            <pc:docMk/>
            <pc:sldMk cId="3198115774" sldId="282"/>
            <ac:spMk id="4" creationId="{09882161-3945-D7F4-573A-814FEC5602FC}"/>
          </ac:spMkLst>
        </pc:spChg>
        <pc:picChg chg="del">
          <ac:chgData name="Scott Breedlove" userId="f2d31e89-061d-4be1-9af6-a90611a9e912" providerId="ADAL" clId="{E8B289EB-F299-4AE7-B602-901578995532}" dt="2023-05-26T17:34:43.584" v="354" actId="478"/>
          <ac:picMkLst>
            <pc:docMk/>
            <pc:sldMk cId="3198115774" sldId="282"/>
            <ac:picMk id="5" creationId="{6C5CC3BA-177D-B6D9-6B63-75D38368A453}"/>
          </ac:picMkLst>
        </pc:picChg>
        <pc:picChg chg="add mod">
          <ac:chgData name="Scott Breedlove" userId="f2d31e89-061d-4be1-9af6-a90611a9e912" providerId="ADAL" clId="{E8B289EB-F299-4AE7-B602-901578995532}" dt="2023-05-26T17:43:09.960" v="841" actId="1076"/>
          <ac:picMkLst>
            <pc:docMk/>
            <pc:sldMk cId="3198115774" sldId="282"/>
            <ac:picMk id="6" creationId="{65BA0DAB-483D-F1D5-EE3F-F97B2D2D758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09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04521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20867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2790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5380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0860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25919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4939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123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7407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5/25/2023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65049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5/25/2023</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74426486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T@hcrs.org" TargetMode="External"/><Relationship Id="rId2" Type="http://schemas.openxmlformats.org/officeDocument/2006/relationships/hyperlink" Target="https://quickhel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7D505C3-540C-4E1B-AFF5-74A9D9BD3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Neon 3D circle art">
            <a:extLst>
              <a:ext uri="{FF2B5EF4-FFF2-40B4-BE49-F238E27FC236}">
                <a16:creationId xmlns:a16="http://schemas.microsoft.com/office/drawing/2014/main" id="{8912F09E-B940-ABD4-7F42-027CFADD61CB}"/>
              </a:ext>
            </a:extLst>
          </p:cNvPr>
          <p:cNvPicPr>
            <a:picLocks noChangeAspect="1"/>
          </p:cNvPicPr>
          <p:nvPr/>
        </p:nvPicPr>
        <p:blipFill rotWithShape="1">
          <a:blip r:embed="rId2"/>
          <a:srcRect t="21329"/>
          <a:stretch/>
        </p:blipFill>
        <p:spPr>
          <a:xfrm>
            <a:off x="20" y="10"/>
            <a:ext cx="12191980" cy="6857990"/>
          </a:xfrm>
          <a:prstGeom prst="rect">
            <a:avLst/>
          </a:prstGeom>
        </p:spPr>
      </p:pic>
      <p:sp>
        <p:nvSpPr>
          <p:cNvPr id="19" name="Freeform: Shape 10">
            <a:extLst>
              <a:ext uri="{FF2B5EF4-FFF2-40B4-BE49-F238E27FC236}">
                <a16:creationId xmlns:a16="http://schemas.microsoft.com/office/drawing/2014/main" id="{C5C14909-AFB2-4E07-A65C-633954901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2">
            <a:extLst>
              <a:ext uri="{FF2B5EF4-FFF2-40B4-BE49-F238E27FC236}">
                <a16:creationId xmlns:a16="http://schemas.microsoft.com/office/drawing/2014/main" id="{5BC4B016-0848-4634-83F9-FBC4C80CA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D03189-00C8-B2C9-DB8F-6422C65F9716}"/>
              </a:ext>
            </a:extLst>
          </p:cNvPr>
          <p:cNvSpPr>
            <a:spLocks noGrp="1"/>
          </p:cNvSpPr>
          <p:nvPr>
            <p:ph type="ctrTitle"/>
          </p:nvPr>
        </p:nvSpPr>
        <p:spPr>
          <a:xfrm>
            <a:off x="1143001" y="1181101"/>
            <a:ext cx="4953000" cy="2247899"/>
          </a:xfrm>
        </p:spPr>
        <p:txBody>
          <a:bodyPr>
            <a:normAutofit/>
          </a:bodyPr>
          <a:lstStyle/>
          <a:p>
            <a:r>
              <a:rPr lang="en-US" dirty="0">
                <a:solidFill>
                  <a:srgbClr val="FFFFFF"/>
                </a:solidFill>
              </a:rPr>
              <a:t>MICRSOFT 365</a:t>
            </a:r>
          </a:p>
        </p:txBody>
      </p:sp>
      <p:sp>
        <p:nvSpPr>
          <p:cNvPr id="3" name="Subtitle 2">
            <a:extLst>
              <a:ext uri="{FF2B5EF4-FFF2-40B4-BE49-F238E27FC236}">
                <a16:creationId xmlns:a16="http://schemas.microsoft.com/office/drawing/2014/main" id="{FC227DBE-8206-71AA-292F-87544193249C}"/>
              </a:ext>
            </a:extLst>
          </p:cNvPr>
          <p:cNvSpPr>
            <a:spLocks noGrp="1"/>
          </p:cNvSpPr>
          <p:nvPr>
            <p:ph type="subTitle" idx="1"/>
          </p:nvPr>
        </p:nvSpPr>
        <p:spPr>
          <a:xfrm>
            <a:off x="7881374" y="4541983"/>
            <a:ext cx="3167626" cy="1280159"/>
          </a:xfrm>
        </p:spPr>
        <p:txBody>
          <a:bodyPr anchor="b">
            <a:normAutofit/>
          </a:bodyPr>
          <a:lstStyle/>
          <a:p>
            <a:pPr algn="r"/>
            <a:r>
              <a:rPr lang="en-US" dirty="0">
                <a:solidFill>
                  <a:srgbClr val="FFFFFF"/>
                </a:solidFill>
              </a:rPr>
              <a:t>How the file system and Outlook have changed</a:t>
            </a:r>
          </a:p>
        </p:txBody>
      </p:sp>
    </p:spTree>
    <p:extLst>
      <p:ext uri="{BB962C8B-B14F-4D97-AF65-F5344CB8AC3E}">
        <p14:creationId xmlns:p14="http://schemas.microsoft.com/office/powerpoint/2010/main" val="268359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F773EA24-2EA3-4BAF-3705-61C9C7FEDB67}"/>
              </a:ext>
            </a:extLst>
          </p:cNvPr>
          <p:cNvSpPr>
            <a:spLocks noGrp="1"/>
          </p:cNvSpPr>
          <p:nvPr>
            <p:ph idx="1"/>
          </p:nvPr>
        </p:nvSpPr>
        <p:spPr>
          <a:xfrm>
            <a:off x="1143000" y="2332026"/>
            <a:ext cx="4952999" cy="3567118"/>
          </a:xfrm>
        </p:spPr>
        <p:txBody>
          <a:bodyPr/>
          <a:lstStyle/>
          <a:p>
            <a:r>
              <a:rPr lang="en-US" dirty="0"/>
              <a:t>How do I create a shortcut to my One Drive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On the </a:t>
            </a:r>
            <a:r>
              <a:rPr lang="en-US" dirty="0" err="1">
                <a:latin typeface="Calibri" panose="020F0502020204030204" pitchFamily="34" charset="0"/>
                <a:ea typeface="Calibri" panose="020F0502020204030204" pitchFamily="34" charset="0"/>
                <a:cs typeface="Calibri" panose="020F0502020204030204" pitchFamily="34" charset="0"/>
              </a:rPr>
              <a:t>Sharepoint</a:t>
            </a:r>
            <a:r>
              <a:rPr lang="en-US" dirty="0">
                <a:latin typeface="Calibri" panose="020F0502020204030204" pitchFamily="34" charset="0"/>
                <a:ea typeface="Calibri" panose="020F0502020204030204" pitchFamily="34" charset="0"/>
                <a:cs typeface="Calibri" panose="020F0502020204030204" pitchFamily="34" charset="0"/>
              </a:rPr>
              <a:t> site select your department or committee from one of the drop down menu’s</a:t>
            </a:r>
          </a:p>
          <a:p>
            <a:pPr marL="5143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ED6A5647-107E-750B-6F57-03863F296D87}"/>
              </a:ext>
            </a:extLst>
          </p:cNvPr>
          <p:cNvPicPr>
            <a:picLocks noChangeAspect="1"/>
          </p:cNvPicPr>
          <p:nvPr/>
        </p:nvPicPr>
        <p:blipFill>
          <a:blip r:embed="rId2"/>
          <a:stretch>
            <a:fillRect/>
          </a:stretch>
        </p:blipFill>
        <p:spPr>
          <a:xfrm>
            <a:off x="6271492" y="2332026"/>
            <a:ext cx="4847362" cy="3749681"/>
          </a:xfrm>
          <a:prstGeom prst="rect">
            <a:avLst/>
          </a:prstGeom>
        </p:spPr>
      </p:pic>
    </p:spTree>
    <p:extLst>
      <p:ext uri="{BB962C8B-B14F-4D97-AF65-F5344CB8AC3E}">
        <p14:creationId xmlns:p14="http://schemas.microsoft.com/office/powerpoint/2010/main" val="88399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F773EA24-2EA3-4BAF-3705-61C9C7FEDB67}"/>
              </a:ext>
            </a:extLst>
          </p:cNvPr>
          <p:cNvSpPr>
            <a:spLocks noGrp="1"/>
          </p:cNvSpPr>
          <p:nvPr>
            <p:ph idx="1"/>
          </p:nvPr>
        </p:nvSpPr>
        <p:spPr>
          <a:xfrm>
            <a:off x="1143000" y="2332026"/>
            <a:ext cx="4952999" cy="3567118"/>
          </a:xfrm>
        </p:spPr>
        <p:txBody>
          <a:bodyPr/>
          <a:lstStyle/>
          <a:p>
            <a:r>
              <a:rPr lang="en-US" dirty="0"/>
              <a:t>How do I create a shortcut to my One Drive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Once you select your department click the documents folder</a:t>
            </a:r>
          </a:p>
          <a:p>
            <a:pPr marL="5143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8CCE0EF7-7B5F-1507-AFBF-6DB95CBC6EF9}"/>
              </a:ext>
            </a:extLst>
          </p:cNvPr>
          <p:cNvPicPr>
            <a:picLocks noChangeAspect="1"/>
          </p:cNvPicPr>
          <p:nvPr/>
        </p:nvPicPr>
        <p:blipFill>
          <a:blip r:embed="rId2"/>
          <a:stretch>
            <a:fillRect/>
          </a:stretch>
        </p:blipFill>
        <p:spPr>
          <a:xfrm>
            <a:off x="6550477" y="2233833"/>
            <a:ext cx="4117523" cy="3622628"/>
          </a:xfrm>
          <a:prstGeom prst="rect">
            <a:avLst/>
          </a:prstGeom>
        </p:spPr>
      </p:pic>
    </p:spTree>
    <p:extLst>
      <p:ext uri="{BB962C8B-B14F-4D97-AF65-F5344CB8AC3E}">
        <p14:creationId xmlns:p14="http://schemas.microsoft.com/office/powerpoint/2010/main" val="283550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F773EA24-2EA3-4BAF-3705-61C9C7FEDB67}"/>
              </a:ext>
            </a:extLst>
          </p:cNvPr>
          <p:cNvSpPr>
            <a:spLocks noGrp="1"/>
          </p:cNvSpPr>
          <p:nvPr>
            <p:ph idx="1"/>
          </p:nvPr>
        </p:nvSpPr>
        <p:spPr>
          <a:xfrm>
            <a:off x="1143000" y="2332026"/>
            <a:ext cx="10864273" cy="3567118"/>
          </a:xfrm>
        </p:spPr>
        <p:txBody>
          <a:bodyPr/>
          <a:lstStyle/>
          <a:p>
            <a:r>
              <a:rPr lang="en-US" dirty="0"/>
              <a:t>How do I create a shortcut to my One Drive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From the menu at the top of the right hand side of the page select “Add shortcut to One Drive” (if this option is not visible hit the three dots on the far right side of the page and the option should be there)</a:t>
            </a:r>
          </a:p>
          <a:p>
            <a:pPr marL="5143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E7CD0C98-7584-809B-E01D-0A94C5C686FA}"/>
              </a:ext>
            </a:extLst>
          </p:cNvPr>
          <p:cNvPicPr>
            <a:picLocks noChangeAspect="1"/>
          </p:cNvPicPr>
          <p:nvPr/>
        </p:nvPicPr>
        <p:blipFill>
          <a:blip r:embed="rId2"/>
          <a:stretch>
            <a:fillRect/>
          </a:stretch>
        </p:blipFill>
        <p:spPr>
          <a:xfrm>
            <a:off x="2706254" y="3494808"/>
            <a:ext cx="7638473" cy="2591625"/>
          </a:xfrm>
          <a:prstGeom prst="rect">
            <a:avLst/>
          </a:prstGeom>
        </p:spPr>
      </p:pic>
    </p:spTree>
    <p:extLst>
      <p:ext uri="{BB962C8B-B14F-4D97-AF65-F5344CB8AC3E}">
        <p14:creationId xmlns:p14="http://schemas.microsoft.com/office/powerpoint/2010/main" val="230967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F773EA24-2EA3-4BAF-3705-61C9C7FEDB67}"/>
              </a:ext>
            </a:extLst>
          </p:cNvPr>
          <p:cNvSpPr>
            <a:spLocks noGrp="1"/>
          </p:cNvSpPr>
          <p:nvPr>
            <p:ph idx="1"/>
          </p:nvPr>
        </p:nvSpPr>
        <p:spPr>
          <a:xfrm>
            <a:off x="1143001" y="2332026"/>
            <a:ext cx="9905998" cy="3567118"/>
          </a:xfrm>
        </p:spPr>
        <p:txBody>
          <a:bodyPr>
            <a:normAutofit fontScale="92500" lnSpcReduction="20000"/>
          </a:bodyPr>
          <a:lstStyle/>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After a couple of minutes your shortcut will show up in One Drive just as you saw on the earlier example. </a:t>
            </a:r>
          </a:p>
          <a:p>
            <a:pPr marL="5143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r>
              <a:rPr lang="en-US" u="sng" dirty="0">
                <a:latin typeface="Calibri" panose="020F0502020204030204" pitchFamily="34" charset="0"/>
                <a:ea typeface="Calibri" panose="020F0502020204030204" pitchFamily="34" charset="0"/>
                <a:cs typeface="Calibri" panose="020F0502020204030204" pitchFamily="34" charset="0"/>
              </a:rPr>
              <a:t>With Shortcuts you can scan or save directly to the </a:t>
            </a:r>
            <a:r>
              <a:rPr lang="en-US" u="sng" dirty="0" err="1">
                <a:latin typeface="Calibri" panose="020F0502020204030204" pitchFamily="34" charset="0"/>
                <a:ea typeface="Calibri" panose="020F0502020204030204" pitchFamily="34" charset="0"/>
                <a:cs typeface="Calibri" panose="020F0502020204030204" pitchFamily="34" charset="0"/>
              </a:rPr>
              <a:t>Sharepoint</a:t>
            </a:r>
            <a:r>
              <a:rPr lang="en-US" u="sng" dirty="0">
                <a:latin typeface="Calibri" panose="020F0502020204030204" pitchFamily="34" charset="0"/>
                <a:ea typeface="Calibri" panose="020F0502020204030204" pitchFamily="34" charset="0"/>
                <a:cs typeface="Calibri" panose="020F0502020204030204" pitchFamily="34" charset="0"/>
              </a:rPr>
              <a:t> sites </a:t>
            </a:r>
          </a:p>
          <a:p>
            <a:pPr marL="5143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Now you might be saying to yourself this doesn’t look like what I am used to seeing now. All my stuff opens inside of Chrome and looks completely different… </a:t>
            </a:r>
          </a:p>
          <a:p>
            <a:pPr marL="5143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That is because all of these programs and features have online versions. </a:t>
            </a:r>
          </a:p>
        </p:txBody>
      </p:sp>
    </p:spTree>
    <p:extLst>
      <p:ext uri="{BB962C8B-B14F-4D97-AF65-F5344CB8AC3E}">
        <p14:creationId xmlns:p14="http://schemas.microsoft.com/office/powerpoint/2010/main" val="1130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Online Versions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7"/>
            <a:ext cx="4952999" cy="3567118"/>
          </a:xfrm>
        </p:spPr>
        <p:txBody>
          <a:bodyPr/>
          <a:lstStyle/>
          <a:p>
            <a:r>
              <a:rPr lang="en-US" dirty="0"/>
              <a:t>There are online versions of every office program</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They are accessible from </a:t>
            </a:r>
            <a:r>
              <a:rPr lang="en-US" dirty="0" err="1">
                <a:latin typeface="Calibri" panose="020F0502020204030204" pitchFamily="34" charset="0"/>
                <a:ea typeface="Calibri" panose="020F0502020204030204" pitchFamily="34" charset="0"/>
                <a:cs typeface="Calibri" panose="020F0502020204030204" pitchFamily="34" charset="0"/>
              </a:rPr>
              <a:t>Sharepoint</a:t>
            </a:r>
            <a:r>
              <a:rPr lang="en-US" dirty="0">
                <a:latin typeface="Calibri" panose="020F0502020204030204" pitchFamily="34" charset="0"/>
                <a:ea typeface="Calibri" panose="020F0502020204030204" pitchFamily="34" charset="0"/>
                <a:cs typeface="Calibri" panose="020F0502020204030204" pitchFamily="34" charset="0"/>
              </a:rPr>
              <a:t> by clicking on the waffle icon in the top left corner of the screen or by going to portal.office.com</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Even One Drive is available this way</a:t>
            </a:r>
          </a:p>
          <a:p>
            <a:pPr marL="514350" lvl="1"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54792BE-FF54-E0D0-70CF-4FE4DE3BB76A}"/>
              </a:ext>
            </a:extLst>
          </p:cNvPr>
          <p:cNvPicPr>
            <a:picLocks noChangeAspect="1"/>
          </p:cNvPicPr>
          <p:nvPr/>
        </p:nvPicPr>
        <p:blipFill>
          <a:blip r:embed="rId2"/>
          <a:stretch>
            <a:fillRect/>
          </a:stretch>
        </p:blipFill>
        <p:spPr>
          <a:xfrm>
            <a:off x="6357341" y="481478"/>
            <a:ext cx="4066404" cy="2690678"/>
          </a:xfrm>
          <a:prstGeom prst="rect">
            <a:avLst/>
          </a:prstGeom>
        </p:spPr>
      </p:pic>
      <p:pic>
        <p:nvPicPr>
          <p:cNvPr id="11" name="Picture 10">
            <a:extLst>
              <a:ext uri="{FF2B5EF4-FFF2-40B4-BE49-F238E27FC236}">
                <a16:creationId xmlns:a16="http://schemas.microsoft.com/office/drawing/2014/main" id="{5793372E-9966-9089-CCBB-B5B60412F2A8}"/>
              </a:ext>
            </a:extLst>
          </p:cNvPr>
          <p:cNvPicPr>
            <a:picLocks noChangeAspect="1"/>
          </p:cNvPicPr>
          <p:nvPr/>
        </p:nvPicPr>
        <p:blipFill>
          <a:blip r:embed="rId3"/>
          <a:stretch>
            <a:fillRect/>
          </a:stretch>
        </p:blipFill>
        <p:spPr>
          <a:xfrm>
            <a:off x="6520872" y="3207123"/>
            <a:ext cx="3149601" cy="2887680"/>
          </a:xfrm>
          <a:prstGeom prst="rect">
            <a:avLst/>
          </a:prstGeom>
        </p:spPr>
      </p:pic>
    </p:spTree>
    <p:extLst>
      <p:ext uri="{BB962C8B-B14F-4D97-AF65-F5344CB8AC3E}">
        <p14:creationId xmlns:p14="http://schemas.microsoft.com/office/powerpoint/2010/main" val="155009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Online Versions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8"/>
            <a:ext cx="9851474" cy="1696348"/>
          </a:xfrm>
        </p:spPr>
        <p:txBody>
          <a:bodyPr>
            <a:normAutofit fontScale="92500" lnSpcReduction="20000"/>
          </a:bodyPr>
          <a:lstStyle/>
          <a:p>
            <a:r>
              <a:rPr lang="en-US" dirty="0"/>
              <a:t>The view for One Drive is significantly different</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Initially what you will see is a list of files you have recently accessed.</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You can sort this by clicking the options at the top of the screen to show recently viewed files for specific applications </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 click on My files to the left side of the screen you will get a more traditional file view</a:t>
            </a:r>
          </a:p>
          <a:p>
            <a:pPr marL="514350" lvl="1"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F69842F3-B5EE-04BD-23BC-E2D0C52139A3}"/>
              </a:ext>
            </a:extLst>
          </p:cNvPr>
          <p:cNvPicPr>
            <a:picLocks noChangeAspect="1"/>
          </p:cNvPicPr>
          <p:nvPr/>
        </p:nvPicPr>
        <p:blipFill>
          <a:blip r:embed="rId2"/>
          <a:stretch>
            <a:fillRect/>
          </a:stretch>
        </p:blipFill>
        <p:spPr>
          <a:xfrm>
            <a:off x="1493499" y="3151283"/>
            <a:ext cx="8983329" cy="2772162"/>
          </a:xfrm>
          <a:prstGeom prst="rect">
            <a:avLst/>
          </a:prstGeom>
        </p:spPr>
      </p:pic>
    </p:spTree>
    <p:extLst>
      <p:ext uri="{BB962C8B-B14F-4D97-AF65-F5344CB8AC3E}">
        <p14:creationId xmlns:p14="http://schemas.microsoft.com/office/powerpoint/2010/main" val="253188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Online Versions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8"/>
            <a:ext cx="9851474" cy="1696348"/>
          </a:xfrm>
        </p:spPr>
        <p:txBody>
          <a:bodyPr>
            <a:normAutofit/>
          </a:bodyPr>
          <a:lstStyle/>
          <a:p>
            <a:r>
              <a:rPr lang="en-US" dirty="0"/>
              <a:t>The view you see on this page will show you everything you have stored in your One Drive in addition to all your shortcuts. </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view of One Drive also gives you a handy column that gives you sharing details so you can tell at a glance what is private and what is shared with others</a:t>
            </a:r>
          </a:p>
          <a:p>
            <a:pPr marL="5143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57CBFDE3-0081-AA2E-1DCC-77CE9E2D523C}"/>
              </a:ext>
            </a:extLst>
          </p:cNvPr>
          <p:cNvPicPr>
            <a:picLocks noChangeAspect="1"/>
          </p:cNvPicPr>
          <p:nvPr/>
        </p:nvPicPr>
        <p:blipFill>
          <a:blip r:embed="rId2"/>
          <a:stretch>
            <a:fillRect/>
          </a:stretch>
        </p:blipFill>
        <p:spPr>
          <a:xfrm>
            <a:off x="2424348" y="3019880"/>
            <a:ext cx="6958580" cy="3152320"/>
          </a:xfrm>
          <a:prstGeom prst="rect">
            <a:avLst/>
          </a:prstGeom>
        </p:spPr>
      </p:pic>
    </p:spTree>
    <p:extLst>
      <p:ext uri="{BB962C8B-B14F-4D97-AF65-F5344CB8AC3E}">
        <p14:creationId xmlns:p14="http://schemas.microsoft.com/office/powerpoint/2010/main" val="337198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Online Versions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7"/>
            <a:ext cx="4602017" cy="4448783"/>
          </a:xfrm>
        </p:spPr>
        <p:txBody>
          <a:bodyPr>
            <a:normAutofit/>
          </a:bodyPr>
          <a:lstStyle/>
          <a:p>
            <a:r>
              <a:rPr lang="en-US" dirty="0"/>
              <a:t>Anything opened from One Drive inside of the Web Browser is going to open by default in the Web Versions of the office programs unless you specifically tell it to open via the installed APP on the computer. This is done by right clicking the file you are opening and hovering over open until the sub menu appears to tell it to open via the APP</a:t>
            </a:r>
          </a:p>
          <a:p>
            <a:pPr marL="5143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5512E5BC-C165-2349-DCE5-4FD4501747E1}"/>
              </a:ext>
            </a:extLst>
          </p:cNvPr>
          <p:cNvPicPr>
            <a:picLocks noChangeAspect="1"/>
          </p:cNvPicPr>
          <p:nvPr/>
        </p:nvPicPr>
        <p:blipFill>
          <a:blip r:embed="rId2"/>
          <a:stretch>
            <a:fillRect/>
          </a:stretch>
        </p:blipFill>
        <p:spPr>
          <a:xfrm>
            <a:off x="6353741" y="1232009"/>
            <a:ext cx="5183192" cy="4803737"/>
          </a:xfrm>
          <a:prstGeom prst="rect">
            <a:avLst/>
          </a:prstGeom>
        </p:spPr>
      </p:pic>
    </p:spTree>
    <p:extLst>
      <p:ext uri="{BB962C8B-B14F-4D97-AF65-F5344CB8AC3E}">
        <p14:creationId xmlns:p14="http://schemas.microsoft.com/office/powerpoint/2010/main" val="210577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Online Versions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7"/>
            <a:ext cx="5267035" cy="4448783"/>
          </a:xfrm>
        </p:spPr>
        <p:txBody>
          <a:bodyPr>
            <a:normAutofit fontScale="85000" lnSpcReduction="10000"/>
          </a:bodyPr>
          <a:lstStyle/>
          <a:p>
            <a:r>
              <a:rPr lang="en-US" dirty="0"/>
              <a:t>Things to note if you do decide to use the Web Apps (Outlook, Word, Excel, or other)</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For the most part it will work and look exactly like what you are used to using as an APP</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There maybe some stuff though like Macro’s in excel that do not work. This is because the online versions are meant to a quick use kind of version of the program rather than a real replacement for the installed versions of these programs</a:t>
            </a:r>
          </a:p>
          <a:p>
            <a:pPr marL="742950" lvl="2" indent="-285750"/>
            <a:r>
              <a:rPr lang="en-US" dirty="0">
                <a:latin typeface="Calibri" panose="020F0502020204030204" pitchFamily="34" charset="0"/>
                <a:ea typeface="Calibri" panose="020F0502020204030204" pitchFamily="34" charset="0"/>
                <a:cs typeface="Calibri" panose="020F0502020204030204" pitchFamily="34" charset="0"/>
              </a:rPr>
              <a:t>Most stuff that you use everyday though will work</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When you go to save only Online options will be available, you will not be able to save to your desktop from the Online Versions of these programs</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You can always tell you are in the online version of the program because it will be open in a tab on Chrome</a:t>
            </a:r>
          </a:p>
          <a:p>
            <a:pPr marL="5143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BFFD97F-296B-298D-A151-A4B009F49E9E}"/>
              </a:ext>
            </a:extLst>
          </p:cNvPr>
          <p:cNvPicPr>
            <a:picLocks noChangeAspect="1"/>
          </p:cNvPicPr>
          <p:nvPr/>
        </p:nvPicPr>
        <p:blipFill>
          <a:blip r:embed="rId2"/>
          <a:stretch>
            <a:fillRect/>
          </a:stretch>
        </p:blipFill>
        <p:spPr>
          <a:xfrm>
            <a:off x="6488486" y="1388597"/>
            <a:ext cx="5451740" cy="3763817"/>
          </a:xfrm>
          <a:prstGeom prst="rect">
            <a:avLst/>
          </a:prstGeom>
        </p:spPr>
      </p:pic>
    </p:spTree>
    <p:extLst>
      <p:ext uri="{BB962C8B-B14F-4D97-AF65-F5344CB8AC3E}">
        <p14:creationId xmlns:p14="http://schemas.microsoft.com/office/powerpoint/2010/main" val="287467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Sharing Files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8"/>
            <a:ext cx="5267035" cy="2219449"/>
          </a:xfrm>
        </p:spPr>
        <p:txBody>
          <a:bodyPr>
            <a:normAutofit fontScale="92500"/>
          </a:bodyPr>
          <a:lstStyle/>
          <a:p>
            <a:r>
              <a:rPr lang="en-US" dirty="0"/>
              <a:t>Sharing from your One Drive (or anywhere else really)</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From the web environment you would simple right click the file and select share (as shown to the right)</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From File Explorer you would right click select One Drive then Share (as shown below)</a:t>
            </a:r>
          </a:p>
          <a:p>
            <a:pPr marL="514350" lvl="1" indent="-285750">
              <a:buFont typeface="Arial" panose="020B0604020202020204" pitchFamily="34" charset="0"/>
              <a:buChar char="•"/>
            </a:pPr>
            <a:endParaRPr lang="en-US" dirty="0"/>
          </a:p>
          <a:p>
            <a:endParaRPr lang="en-US" dirty="0"/>
          </a:p>
          <a:p>
            <a:pPr marL="5143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EA3CD363-BCB7-9139-5346-3057F7DACB08}"/>
              </a:ext>
            </a:extLst>
          </p:cNvPr>
          <p:cNvPicPr>
            <a:picLocks noChangeAspect="1"/>
          </p:cNvPicPr>
          <p:nvPr/>
        </p:nvPicPr>
        <p:blipFill>
          <a:blip r:embed="rId2"/>
          <a:stretch>
            <a:fillRect/>
          </a:stretch>
        </p:blipFill>
        <p:spPr>
          <a:xfrm>
            <a:off x="6410046" y="1095555"/>
            <a:ext cx="4973620" cy="3180876"/>
          </a:xfrm>
          <a:prstGeom prst="rect">
            <a:avLst/>
          </a:prstGeom>
        </p:spPr>
      </p:pic>
      <p:pic>
        <p:nvPicPr>
          <p:cNvPr id="9" name="Picture 8">
            <a:extLst>
              <a:ext uri="{FF2B5EF4-FFF2-40B4-BE49-F238E27FC236}">
                <a16:creationId xmlns:a16="http://schemas.microsoft.com/office/drawing/2014/main" id="{994CA201-0C67-B9FB-9D77-9B79E2B2377A}"/>
              </a:ext>
            </a:extLst>
          </p:cNvPr>
          <p:cNvPicPr>
            <a:picLocks noChangeAspect="1"/>
          </p:cNvPicPr>
          <p:nvPr/>
        </p:nvPicPr>
        <p:blipFill>
          <a:blip r:embed="rId3"/>
          <a:stretch>
            <a:fillRect/>
          </a:stretch>
        </p:blipFill>
        <p:spPr>
          <a:xfrm>
            <a:off x="2096656" y="3608049"/>
            <a:ext cx="3474774" cy="2522374"/>
          </a:xfrm>
          <a:prstGeom prst="rect">
            <a:avLst/>
          </a:prstGeom>
        </p:spPr>
      </p:pic>
    </p:spTree>
    <p:extLst>
      <p:ext uri="{BB962C8B-B14F-4D97-AF65-F5344CB8AC3E}">
        <p14:creationId xmlns:p14="http://schemas.microsoft.com/office/powerpoint/2010/main" val="298689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4C6B-6F3A-F9DB-ABCE-BD81A7842B03}"/>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A7EAFC12-C4C3-E5AD-46C7-F03AD53B61C0}"/>
              </a:ext>
            </a:extLst>
          </p:cNvPr>
          <p:cNvSpPr>
            <a:spLocks noGrp="1"/>
          </p:cNvSpPr>
          <p:nvPr>
            <p:ph idx="1"/>
          </p:nvPr>
        </p:nvSpPr>
        <p:spPr/>
        <p:txBody>
          <a:bodyPr/>
          <a:lstStyle/>
          <a:p>
            <a:r>
              <a:rPr lang="en-US" dirty="0"/>
              <a:t>How your One Drive is the same as your P Drive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is still your personal space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It will still follow you just like your P drive did from machine to machine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You should still save to this space rather than your desktop, stuff on your desktop is not backed up so you are taking a risk if you save there or to your documents folder</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We can still help you make changes to it</a:t>
            </a:r>
          </a:p>
          <a:p>
            <a:pPr marL="742950" lvl="2" indent="-285750"/>
            <a:r>
              <a:rPr lang="en-US" dirty="0"/>
              <a:t>I.T. can still help you make changes or move things around in your One Drive if you need us too.</a:t>
            </a:r>
          </a:p>
        </p:txBody>
      </p:sp>
    </p:spTree>
    <p:extLst>
      <p:ext uri="{BB962C8B-B14F-4D97-AF65-F5344CB8AC3E}">
        <p14:creationId xmlns:p14="http://schemas.microsoft.com/office/powerpoint/2010/main" val="274545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Sharing Files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8"/>
            <a:ext cx="5267035" cy="2435258"/>
          </a:xfrm>
        </p:spPr>
        <p:txBody>
          <a:bodyPr>
            <a:normAutofit/>
          </a:bodyPr>
          <a:lstStyle/>
          <a:p>
            <a:r>
              <a:rPr lang="en-US" dirty="0"/>
              <a:t>Sharing from your One Drive (or anywhere else really)</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Just add whomever you want to share with via their email address, you can add more than one email address at a time and click the send button</a:t>
            </a:r>
          </a:p>
          <a:p>
            <a:pPr marL="514350" lvl="1" indent="-285750">
              <a:buFont typeface="Arial" panose="020B0604020202020204" pitchFamily="34" charset="0"/>
              <a:buChar char="•"/>
            </a:pPr>
            <a:endParaRPr lang="en-US" dirty="0"/>
          </a:p>
          <a:p>
            <a:endParaRPr lang="en-US" dirty="0"/>
          </a:p>
          <a:p>
            <a:pPr marL="5143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4E008159-6FE5-03DD-C1FB-CED4090793DD}"/>
              </a:ext>
            </a:extLst>
          </p:cNvPr>
          <p:cNvPicPr>
            <a:picLocks noChangeAspect="1"/>
          </p:cNvPicPr>
          <p:nvPr/>
        </p:nvPicPr>
        <p:blipFill>
          <a:blip r:embed="rId2"/>
          <a:stretch>
            <a:fillRect/>
          </a:stretch>
        </p:blipFill>
        <p:spPr>
          <a:xfrm>
            <a:off x="6671377" y="1399365"/>
            <a:ext cx="4334480" cy="3867690"/>
          </a:xfrm>
          <a:prstGeom prst="rect">
            <a:avLst/>
          </a:prstGeom>
        </p:spPr>
      </p:pic>
    </p:spTree>
    <p:extLst>
      <p:ext uri="{BB962C8B-B14F-4D97-AF65-F5344CB8AC3E}">
        <p14:creationId xmlns:p14="http://schemas.microsoft.com/office/powerpoint/2010/main" val="201365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8B7D97-1FE0-4BA9-801E-2CE19FD25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660"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881660" y="293042"/>
            <a:ext cx="10428680" cy="802513"/>
          </a:xfrm>
        </p:spPr>
        <p:txBody>
          <a:bodyPr anchor="t">
            <a:normAutofit/>
          </a:bodyPr>
          <a:lstStyle/>
          <a:p>
            <a:r>
              <a:rPr lang="en-US" dirty="0"/>
              <a:t>Sharing Files</a:t>
            </a:r>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1" y="1388597"/>
            <a:ext cx="9968344" cy="4624275"/>
          </a:xfrm>
        </p:spPr>
        <p:txBody>
          <a:bodyPr>
            <a:normAutofit/>
          </a:bodyPr>
          <a:lstStyle/>
          <a:p>
            <a:r>
              <a:rPr lang="en-US" dirty="0"/>
              <a:t>Something to be careful of when sharing folders. </a:t>
            </a:r>
          </a:p>
          <a:p>
            <a:pPr marL="514350" lvl="1" indent="-285750">
              <a:buFont typeface="Arial" panose="020B0604020202020204" pitchFamily="34" charset="0"/>
              <a:buChar char="•"/>
            </a:pPr>
            <a:r>
              <a:rPr lang="en-US" dirty="0"/>
              <a:t>Files save automatically as you work on them</a:t>
            </a:r>
          </a:p>
          <a:p>
            <a:pPr marL="742950" lvl="2" indent="-285750"/>
            <a:r>
              <a:rPr lang="en-US" dirty="0"/>
              <a:t>This means that if you have shared a file then go back into the file and make edits, those edits are going to be shared as you make them. </a:t>
            </a:r>
          </a:p>
          <a:p>
            <a:pPr marL="742950" lvl="2" indent="-285750"/>
            <a:r>
              <a:rPr lang="en-US" dirty="0"/>
              <a:t>So if you share a file then go edit it and then save it manually with a new name and think that no one but you can see those edits, you have made an error. </a:t>
            </a:r>
          </a:p>
          <a:p>
            <a:pPr marL="742950" lvl="2" indent="-285750"/>
            <a:r>
              <a:rPr lang="en-US" dirty="0"/>
              <a:t>What you have actually done is make edits to the original file and saved it as that original file then created a copy of that file with a different name, so whoever you shared that file with originally can see your edits </a:t>
            </a:r>
          </a:p>
          <a:p>
            <a:pPr marL="742950" lvl="2" indent="-285750"/>
            <a:r>
              <a:rPr lang="en-US" dirty="0"/>
              <a:t>Best practice is to open the file you want to edit, save it as a new copy of the file with a new name that is not shared right out of the gate, then make your edits, this will prevent accidental sharing</a:t>
            </a:r>
          </a:p>
          <a:p>
            <a:endParaRPr lang="en-US" dirty="0"/>
          </a:p>
          <a:p>
            <a:pPr marL="5143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8030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1143000" y="872937"/>
            <a:ext cx="8862060" cy="1360898"/>
          </a:xfrm>
        </p:spPr>
        <p:txBody>
          <a:bodyPr>
            <a:normAutofit/>
          </a:bodyPr>
          <a:lstStyle/>
          <a:p>
            <a:r>
              <a:rPr lang="en-US" dirty="0"/>
              <a:t>Shifting Gears to Outlook</a:t>
            </a:r>
          </a:p>
        </p:txBody>
      </p: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0" y="2332029"/>
            <a:ext cx="9931400" cy="3524486"/>
          </a:xfrm>
        </p:spPr>
        <p:txBody>
          <a:bodyPr>
            <a:normAutofit/>
          </a:bodyPr>
          <a:lstStyle/>
          <a:p>
            <a:r>
              <a:rPr lang="en-US" dirty="0"/>
              <a:t>Some stuff has changed in Outlook that may effect your ability to find your email. </a:t>
            </a:r>
          </a:p>
          <a:p>
            <a:r>
              <a:rPr lang="en-US" dirty="0"/>
              <a:t>The first setting we are going to look at is Focused mail</a:t>
            </a:r>
          </a:p>
          <a:p>
            <a:r>
              <a:rPr lang="en-US" dirty="0"/>
              <a:t>With new Outlook email gets broken down into Focused Mail and Other.</a:t>
            </a:r>
          </a:p>
          <a:p>
            <a:r>
              <a:rPr lang="en-US" dirty="0"/>
              <a:t>Why it does this no one but Microsoft knows, what the criteria is for how it does this, again no one but Microsoft knows but lets discuss how to turn this incredibly useless “feature” off</a:t>
            </a:r>
          </a:p>
          <a:p>
            <a:pPr marL="514350" lvl="1" indent="-285750">
              <a:buFont typeface="Arial" panose="020B0604020202020204" pitchFamily="34" charset="0"/>
              <a:buChar char="•"/>
            </a:pPr>
            <a:endParaRPr lang="en-US" dirty="0"/>
          </a:p>
          <a:p>
            <a:endParaRPr lang="en-US" dirty="0"/>
          </a:p>
          <a:p>
            <a:pPr marL="514350" lvl="1" indent="-285750">
              <a:buFont typeface="Arial" panose="020B0604020202020204" pitchFamily="34" charset="0"/>
              <a:buChar char="•"/>
            </a:pPr>
            <a:endParaRPr lang="en-US" dirty="0"/>
          </a:p>
        </p:txBody>
      </p:sp>
      <p:cxnSp>
        <p:nvCxnSpPr>
          <p:cNvPr id="21" name="Straight Connector 20">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79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1143000" y="872937"/>
            <a:ext cx="8862060" cy="1360898"/>
          </a:xfrm>
        </p:spPr>
        <p:txBody>
          <a:bodyPr>
            <a:normAutofit/>
          </a:bodyPr>
          <a:lstStyle/>
          <a:p>
            <a:r>
              <a:rPr lang="en-US" dirty="0"/>
              <a:t>Shifting Gears to Outlook</a:t>
            </a:r>
          </a:p>
        </p:txBody>
      </p: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0" y="2332029"/>
            <a:ext cx="4167909" cy="3524486"/>
          </a:xfrm>
        </p:spPr>
        <p:txBody>
          <a:bodyPr>
            <a:normAutofit/>
          </a:bodyPr>
          <a:lstStyle/>
          <a:p>
            <a:r>
              <a:rPr lang="en-US" dirty="0"/>
              <a:t>In the online version of Outlook, once you are signed in go to gear that is next to your sign on name in the upper right corner</a:t>
            </a:r>
          </a:p>
          <a:p>
            <a:endParaRPr lang="en-US" dirty="0"/>
          </a:p>
          <a:p>
            <a:pPr marL="514350" lvl="1" indent="-285750">
              <a:buFont typeface="Arial" panose="020B0604020202020204" pitchFamily="34" charset="0"/>
              <a:buChar char="•"/>
            </a:pPr>
            <a:endParaRPr lang="en-US" dirty="0"/>
          </a:p>
        </p:txBody>
      </p:sp>
      <p:cxnSp>
        <p:nvCxnSpPr>
          <p:cNvPr id="21" name="Straight Connector 20">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7DF47B-3EDE-39A0-6D20-E55E7936A1C4}"/>
              </a:ext>
            </a:extLst>
          </p:cNvPr>
          <p:cNvPicPr>
            <a:picLocks noChangeAspect="1"/>
          </p:cNvPicPr>
          <p:nvPr/>
        </p:nvPicPr>
        <p:blipFill>
          <a:blip r:embed="rId2"/>
          <a:stretch>
            <a:fillRect/>
          </a:stretch>
        </p:blipFill>
        <p:spPr>
          <a:xfrm>
            <a:off x="7140570" y="1594140"/>
            <a:ext cx="4191585" cy="4420217"/>
          </a:xfrm>
          <a:prstGeom prst="rect">
            <a:avLst/>
          </a:prstGeom>
        </p:spPr>
      </p:pic>
    </p:spTree>
    <p:extLst>
      <p:ext uri="{BB962C8B-B14F-4D97-AF65-F5344CB8AC3E}">
        <p14:creationId xmlns:p14="http://schemas.microsoft.com/office/powerpoint/2010/main" val="54005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1143000" y="872937"/>
            <a:ext cx="8862060" cy="1360898"/>
          </a:xfrm>
        </p:spPr>
        <p:txBody>
          <a:bodyPr>
            <a:normAutofit/>
          </a:bodyPr>
          <a:lstStyle/>
          <a:p>
            <a:r>
              <a:rPr lang="en-US" dirty="0"/>
              <a:t>Shifting Gears to Outlook</a:t>
            </a:r>
          </a:p>
        </p:txBody>
      </p: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0" y="2332029"/>
            <a:ext cx="4167909" cy="3524486"/>
          </a:xfrm>
        </p:spPr>
        <p:txBody>
          <a:bodyPr>
            <a:normAutofit/>
          </a:bodyPr>
          <a:lstStyle/>
          <a:p>
            <a:r>
              <a:rPr lang="en-US" dirty="0"/>
              <a:t>Once this opens go to Mail then Layout then the Very First option you are going to click the circle for “Don’t sort my messages” </a:t>
            </a:r>
          </a:p>
          <a:p>
            <a:endParaRPr lang="en-US" dirty="0"/>
          </a:p>
          <a:p>
            <a:pPr marL="514350" lvl="1" indent="-285750">
              <a:buFont typeface="Arial" panose="020B0604020202020204" pitchFamily="34" charset="0"/>
              <a:buChar char="•"/>
            </a:pPr>
            <a:endParaRPr lang="en-US" dirty="0"/>
          </a:p>
        </p:txBody>
      </p:sp>
      <p:cxnSp>
        <p:nvCxnSpPr>
          <p:cNvPr id="21" name="Straight Connector 20">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A094692-AD65-BD23-DE0F-B338957BF832}"/>
              </a:ext>
            </a:extLst>
          </p:cNvPr>
          <p:cNvPicPr>
            <a:picLocks noChangeAspect="1"/>
          </p:cNvPicPr>
          <p:nvPr/>
        </p:nvPicPr>
        <p:blipFill>
          <a:blip r:embed="rId2"/>
          <a:stretch>
            <a:fillRect/>
          </a:stretch>
        </p:blipFill>
        <p:spPr>
          <a:xfrm>
            <a:off x="5310909" y="2016344"/>
            <a:ext cx="6763843" cy="3784712"/>
          </a:xfrm>
          <a:prstGeom prst="rect">
            <a:avLst/>
          </a:prstGeom>
        </p:spPr>
      </p:pic>
    </p:spTree>
    <p:extLst>
      <p:ext uri="{BB962C8B-B14F-4D97-AF65-F5344CB8AC3E}">
        <p14:creationId xmlns:p14="http://schemas.microsoft.com/office/powerpoint/2010/main" val="3627327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1143000" y="872937"/>
            <a:ext cx="8862060" cy="1360898"/>
          </a:xfrm>
        </p:spPr>
        <p:txBody>
          <a:bodyPr>
            <a:normAutofit/>
          </a:bodyPr>
          <a:lstStyle/>
          <a:p>
            <a:r>
              <a:rPr lang="en-US" dirty="0"/>
              <a:t>Shifting Gears to Outlook</a:t>
            </a:r>
          </a:p>
        </p:txBody>
      </p: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0" y="2332029"/>
            <a:ext cx="4167909" cy="3524486"/>
          </a:xfrm>
        </p:spPr>
        <p:txBody>
          <a:bodyPr>
            <a:normAutofit/>
          </a:bodyPr>
          <a:lstStyle/>
          <a:p>
            <a:r>
              <a:rPr lang="en-US" dirty="0"/>
              <a:t>To change this setting in the in the local Program for Outlook you would go up to view, then click off the Show Focused Inbox option. </a:t>
            </a:r>
          </a:p>
        </p:txBody>
      </p:sp>
      <p:cxnSp>
        <p:nvCxnSpPr>
          <p:cNvPr id="21" name="Straight Connector 20">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C5CC3BA-177D-B6D9-6B63-75D38368A453}"/>
              </a:ext>
            </a:extLst>
          </p:cNvPr>
          <p:cNvPicPr>
            <a:picLocks noChangeAspect="1"/>
          </p:cNvPicPr>
          <p:nvPr/>
        </p:nvPicPr>
        <p:blipFill>
          <a:blip r:embed="rId2"/>
          <a:stretch>
            <a:fillRect/>
          </a:stretch>
        </p:blipFill>
        <p:spPr>
          <a:xfrm>
            <a:off x="5569529" y="2395394"/>
            <a:ext cx="6375709" cy="2013870"/>
          </a:xfrm>
          <a:prstGeom prst="rect">
            <a:avLst/>
          </a:prstGeom>
        </p:spPr>
      </p:pic>
    </p:spTree>
    <p:extLst>
      <p:ext uri="{BB962C8B-B14F-4D97-AF65-F5344CB8AC3E}">
        <p14:creationId xmlns:p14="http://schemas.microsoft.com/office/powerpoint/2010/main" val="2961978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1143000" y="872937"/>
            <a:ext cx="8862060" cy="1360898"/>
          </a:xfrm>
        </p:spPr>
        <p:txBody>
          <a:bodyPr>
            <a:normAutofit/>
          </a:bodyPr>
          <a:lstStyle/>
          <a:p>
            <a:r>
              <a:rPr lang="en-US" dirty="0"/>
              <a:t>Shifting Gears to Outlook</a:t>
            </a:r>
          </a:p>
        </p:txBody>
      </p: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0" y="2332029"/>
            <a:ext cx="4167909" cy="3524486"/>
          </a:xfrm>
        </p:spPr>
        <p:txBody>
          <a:bodyPr>
            <a:normAutofit fontScale="85000" lnSpcReduction="20000"/>
          </a:bodyPr>
          <a:lstStyle/>
          <a:p>
            <a:r>
              <a:rPr lang="en-US" dirty="0"/>
              <a:t>Attaching a file is a little different too when attaching a file you will get the same file selection screen you have always gotten but after selecting the file you will get a new prompt to send as a copy or a link</a:t>
            </a:r>
          </a:p>
          <a:p>
            <a:r>
              <a:rPr lang="en-US" dirty="0"/>
              <a:t>If you select a link you are in fact Sharing that file with anyone you are emailing that file too</a:t>
            </a:r>
          </a:p>
          <a:p>
            <a:r>
              <a:rPr lang="en-US" dirty="0"/>
              <a:t>If you select Attach as Copy then you are just creating copies of that file to attach as a copy to the email. </a:t>
            </a:r>
          </a:p>
        </p:txBody>
      </p:sp>
      <p:cxnSp>
        <p:nvCxnSpPr>
          <p:cNvPr id="21" name="Straight Connector 20">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5BA0DAB-483D-F1D5-EE3F-F97B2D2D758A}"/>
              </a:ext>
            </a:extLst>
          </p:cNvPr>
          <p:cNvPicPr>
            <a:picLocks noChangeAspect="1"/>
          </p:cNvPicPr>
          <p:nvPr/>
        </p:nvPicPr>
        <p:blipFill>
          <a:blip r:embed="rId2"/>
          <a:stretch>
            <a:fillRect/>
          </a:stretch>
        </p:blipFill>
        <p:spPr>
          <a:xfrm>
            <a:off x="6453909" y="2381104"/>
            <a:ext cx="4258269" cy="2095792"/>
          </a:xfrm>
          <a:prstGeom prst="rect">
            <a:avLst/>
          </a:prstGeom>
        </p:spPr>
      </p:pic>
    </p:spTree>
    <p:extLst>
      <p:ext uri="{BB962C8B-B14F-4D97-AF65-F5344CB8AC3E}">
        <p14:creationId xmlns:p14="http://schemas.microsoft.com/office/powerpoint/2010/main" val="3198115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a:xfrm>
            <a:off x="1143000" y="872937"/>
            <a:ext cx="8862060" cy="1360898"/>
          </a:xfrm>
        </p:spPr>
        <p:txBody>
          <a:bodyPr>
            <a:normAutofit/>
          </a:bodyPr>
          <a:lstStyle/>
          <a:p>
            <a:r>
              <a:rPr lang="en-US" dirty="0"/>
              <a:t>For more help</a:t>
            </a:r>
          </a:p>
        </p:txBody>
      </p:sp>
      <p:sp>
        <p:nvSpPr>
          <p:cNvPr id="4" name="Content Placeholder 2">
            <a:extLst>
              <a:ext uri="{FF2B5EF4-FFF2-40B4-BE49-F238E27FC236}">
                <a16:creationId xmlns:a16="http://schemas.microsoft.com/office/drawing/2014/main" id="{09882161-3945-D7F4-573A-814FEC5602FC}"/>
              </a:ext>
            </a:extLst>
          </p:cNvPr>
          <p:cNvSpPr>
            <a:spLocks noGrp="1"/>
          </p:cNvSpPr>
          <p:nvPr>
            <p:ph idx="1"/>
          </p:nvPr>
        </p:nvSpPr>
        <p:spPr>
          <a:xfrm>
            <a:off x="1143000" y="2332029"/>
            <a:ext cx="9959109" cy="3524486"/>
          </a:xfrm>
        </p:spPr>
        <p:txBody>
          <a:bodyPr>
            <a:normAutofit/>
          </a:bodyPr>
          <a:lstStyle/>
          <a:p>
            <a:r>
              <a:rPr lang="en-US" dirty="0"/>
              <a:t>We will be doing more trainings on other issues as it becomes apparent what folks are struggling with but if you need more help right now please check out these options:</a:t>
            </a:r>
          </a:p>
          <a:p>
            <a:pPr marL="5143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Go to </a:t>
            </a:r>
            <a:r>
              <a:rPr lang="en-US" sz="1800" u="sng" dirty="0">
                <a:solidFill>
                  <a:srgbClr val="0563C1"/>
                </a:solidFill>
                <a:effectLst/>
                <a:latin typeface="Calibri" panose="020F0502020204030204" pitchFamily="34" charset="0"/>
                <a:ea typeface="Calibri" panose="020F0502020204030204" pitchFamily="34" charset="0"/>
                <a:hlinkClick r:id="rId2"/>
              </a:rPr>
              <a:t>https://quickhelp.com/</a:t>
            </a:r>
            <a:r>
              <a:rPr lang="en-US" sz="1800" u="sng" dirty="0">
                <a:solidFill>
                  <a:srgbClr val="0563C1"/>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 use your HCRS email address and password to access tutorials </a:t>
            </a:r>
          </a:p>
          <a:p>
            <a:pPr marL="5143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Email us at </a:t>
            </a:r>
            <a:r>
              <a:rPr lang="en-US" sz="1800" dirty="0">
                <a:effectLst/>
                <a:latin typeface="Calibri" panose="020F0502020204030204" pitchFamily="34" charset="0"/>
                <a:ea typeface="Calibri" panose="020F0502020204030204" pitchFamily="34" charset="0"/>
                <a:hlinkClick r:id="rId3"/>
              </a:rPr>
              <a:t>IT@hcrs.org</a:t>
            </a:r>
            <a:endParaRPr lang="en-US" sz="1800" dirty="0">
              <a:effectLst/>
              <a:latin typeface="Calibri" panose="020F0502020204030204" pitchFamily="34" charset="0"/>
              <a:ea typeface="Calibri" panose="020F0502020204030204" pitchFamily="34" charset="0"/>
            </a:endParaRP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Call us at extension 2294 (if calling from outside the agency please use 802-886-4567 and then dial the extension)</a:t>
            </a:r>
            <a:endParaRPr lang="en-US" sz="1800" dirty="0">
              <a:effectLst/>
              <a:latin typeface="Calibri" panose="020F0502020204030204" pitchFamily="34" charset="0"/>
              <a:ea typeface="Calibri" panose="020F0502020204030204" pitchFamily="34" charset="0"/>
            </a:endParaRPr>
          </a:p>
          <a:p>
            <a:pPr marL="514350" lvl="1" indent="-285750">
              <a:buFont typeface="Arial" panose="020B0604020202020204" pitchFamily="34" charset="0"/>
              <a:buChar char="•"/>
            </a:pPr>
            <a:endParaRPr lang="en-US" dirty="0"/>
          </a:p>
        </p:txBody>
      </p:sp>
      <p:cxnSp>
        <p:nvCxnSpPr>
          <p:cNvPr id="21" name="Straight Connector 20">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41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4C6B-6F3A-F9DB-ABCE-BD81A7842B03}"/>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A7EAFC12-C4C3-E5AD-46C7-F03AD53B61C0}"/>
              </a:ext>
            </a:extLst>
          </p:cNvPr>
          <p:cNvSpPr>
            <a:spLocks noGrp="1"/>
          </p:cNvSpPr>
          <p:nvPr>
            <p:ph idx="1"/>
          </p:nvPr>
        </p:nvSpPr>
        <p:spPr/>
        <p:txBody>
          <a:bodyPr/>
          <a:lstStyle/>
          <a:p>
            <a:r>
              <a:rPr lang="en-US" dirty="0"/>
              <a:t>How your One Drive is different than your P Drive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These files are stored in the cloud.</a:t>
            </a:r>
          </a:p>
          <a:p>
            <a:pPr marL="742950" lvl="2" indent="-285750"/>
            <a:r>
              <a:rPr lang="en-US" dirty="0"/>
              <a:t>The cloud is not some magic storage bin, it is just what people call a storage space that exists out on the internet. So technically it can be accessed from anywhere, and we are working on securing that so that so that can be a reality. </a:t>
            </a:r>
          </a:p>
          <a:p>
            <a:pPr marL="742950" lvl="2" indent="-285750"/>
            <a:r>
              <a:rPr lang="en-US" dirty="0"/>
              <a:t>HIPAA has to be addressed before we can do that</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files you see are stored in two locations though you only see one</a:t>
            </a:r>
          </a:p>
          <a:p>
            <a:pPr marL="742950" lvl="2" indent="-285750"/>
            <a:r>
              <a:rPr lang="en-US" dirty="0"/>
              <a:t>A local copy is on the C drive of the machine you are working from is located at C:\Users\sbreedlo\OneDrive - hcrs.org, the other is out on the internet</a:t>
            </a:r>
          </a:p>
          <a:p>
            <a:pPr marL="514350" lvl="1" indent="-285750"/>
            <a:endParaRPr lang="en-US" dirty="0"/>
          </a:p>
        </p:txBody>
      </p:sp>
    </p:spTree>
    <p:extLst>
      <p:ext uri="{BB962C8B-B14F-4D97-AF65-F5344CB8AC3E}">
        <p14:creationId xmlns:p14="http://schemas.microsoft.com/office/powerpoint/2010/main" val="411221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4C6B-6F3A-F9DB-ABCE-BD81A7842B03}"/>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A7EAFC12-C4C3-E5AD-46C7-F03AD53B61C0}"/>
              </a:ext>
            </a:extLst>
          </p:cNvPr>
          <p:cNvSpPr>
            <a:spLocks noGrp="1"/>
          </p:cNvSpPr>
          <p:nvPr>
            <p:ph idx="1"/>
          </p:nvPr>
        </p:nvSpPr>
        <p:spPr>
          <a:xfrm>
            <a:off x="1143001" y="2332026"/>
            <a:ext cx="5292306" cy="3567118"/>
          </a:xfrm>
        </p:spPr>
        <p:txBody>
          <a:bodyPr/>
          <a:lstStyle/>
          <a:p>
            <a:r>
              <a:rPr lang="en-US" dirty="0"/>
              <a:t>What do these changes mean to you, what is going to be different</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First it means that accessing your One Drive requires an additional sign in once you are logged into your computer </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is done by going down to the search box next to your start button and typing the word One and then selecting ONE DRIVE from the options</a:t>
            </a:r>
          </a:p>
          <a:p>
            <a:pPr marL="514350" lvl="1" indent="-285750">
              <a:buFont typeface="Arial" panose="020B0604020202020204" pitchFamily="34" charset="0"/>
              <a:buChar char="•"/>
            </a:pPr>
            <a:endParaRPr lang="en-US" dirty="0"/>
          </a:p>
          <a:p>
            <a:pPr marL="514350" lvl="1" indent="-285750"/>
            <a:endParaRPr lang="en-US" dirty="0"/>
          </a:p>
        </p:txBody>
      </p:sp>
      <p:pic>
        <p:nvPicPr>
          <p:cNvPr id="4" name="Content Placeholder 4">
            <a:extLst>
              <a:ext uri="{FF2B5EF4-FFF2-40B4-BE49-F238E27FC236}">
                <a16:creationId xmlns:a16="http://schemas.microsoft.com/office/drawing/2014/main" id="{19C8445B-D1CD-41BF-A78C-6B8A4469DADD}"/>
              </a:ext>
            </a:extLst>
          </p:cNvPr>
          <p:cNvPicPr>
            <a:picLocks noChangeAspect="1"/>
          </p:cNvPicPr>
          <p:nvPr/>
        </p:nvPicPr>
        <p:blipFill>
          <a:blip r:embed="rId2"/>
          <a:stretch>
            <a:fillRect/>
          </a:stretch>
        </p:blipFill>
        <p:spPr>
          <a:xfrm>
            <a:off x="7455030" y="2233833"/>
            <a:ext cx="2140267" cy="3567112"/>
          </a:xfrm>
          <a:prstGeom prst="rect">
            <a:avLst/>
          </a:prstGeom>
        </p:spPr>
      </p:pic>
    </p:spTree>
    <p:extLst>
      <p:ext uri="{BB962C8B-B14F-4D97-AF65-F5344CB8AC3E}">
        <p14:creationId xmlns:p14="http://schemas.microsoft.com/office/powerpoint/2010/main" val="375827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AFD4-D39B-85BC-67E8-201F8CC670ED}"/>
              </a:ext>
            </a:extLst>
          </p:cNvPr>
          <p:cNvSpPr>
            <a:spLocks noGrp="1"/>
          </p:cNvSpPr>
          <p:nvPr>
            <p:ph type="title"/>
          </p:nvPr>
        </p:nvSpPr>
        <p:spPr/>
        <p:txBody>
          <a:bodyPr/>
          <a:lstStyle/>
          <a:p>
            <a:r>
              <a:rPr lang="en-US" dirty="0"/>
              <a:t>File System Changes</a:t>
            </a:r>
          </a:p>
        </p:txBody>
      </p:sp>
      <p:sp>
        <p:nvSpPr>
          <p:cNvPr id="7" name="Content Placeholder 6">
            <a:extLst>
              <a:ext uri="{FF2B5EF4-FFF2-40B4-BE49-F238E27FC236}">
                <a16:creationId xmlns:a16="http://schemas.microsoft.com/office/drawing/2014/main" id="{379381CB-AEBA-69A0-EFAF-5FC881AF655A}"/>
              </a:ext>
            </a:extLst>
          </p:cNvPr>
          <p:cNvSpPr>
            <a:spLocks noGrp="1"/>
          </p:cNvSpPr>
          <p:nvPr>
            <p:ph idx="1"/>
          </p:nvPr>
        </p:nvSpPr>
        <p:spPr>
          <a:xfrm>
            <a:off x="1143001" y="2332026"/>
            <a:ext cx="5054600" cy="3567118"/>
          </a:xfrm>
        </p:spPr>
        <p:txBody>
          <a:bodyPr>
            <a:normAutofit fontScale="92500"/>
          </a:bodyPr>
          <a:lstStyle/>
          <a:p>
            <a:r>
              <a:rPr lang="en-US" dirty="0"/>
              <a:t>You will be prompted for your email address please fill that in and click sign in</a:t>
            </a:r>
          </a:p>
          <a:p>
            <a:r>
              <a:rPr lang="en-US" dirty="0"/>
              <a:t>You will then be prompted for your password (this is the same password you use to sign into your computer or Horizon)</a:t>
            </a:r>
          </a:p>
          <a:p>
            <a:r>
              <a:rPr lang="en-US" dirty="0"/>
              <a:t>Last you will be asked if this is for work/ school or personal. Whenever you are asked this please always answer work/school</a:t>
            </a:r>
          </a:p>
        </p:txBody>
      </p:sp>
      <p:pic>
        <p:nvPicPr>
          <p:cNvPr id="9" name="Picture 8">
            <a:extLst>
              <a:ext uri="{FF2B5EF4-FFF2-40B4-BE49-F238E27FC236}">
                <a16:creationId xmlns:a16="http://schemas.microsoft.com/office/drawing/2014/main" id="{715F6826-F3FA-9942-62F0-9045DD5C0703}"/>
              </a:ext>
            </a:extLst>
          </p:cNvPr>
          <p:cNvPicPr>
            <a:picLocks noChangeAspect="1"/>
          </p:cNvPicPr>
          <p:nvPr/>
        </p:nvPicPr>
        <p:blipFill>
          <a:blip r:embed="rId2"/>
          <a:stretch>
            <a:fillRect/>
          </a:stretch>
        </p:blipFill>
        <p:spPr>
          <a:xfrm>
            <a:off x="6354619" y="2332026"/>
            <a:ext cx="2810860" cy="2618665"/>
          </a:xfrm>
          <a:prstGeom prst="rect">
            <a:avLst/>
          </a:prstGeom>
        </p:spPr>
      </p:pic>
      <p:pic>
        <p:nvPicPr>
          <p:cNvPr id="11" name="Picture 10">
            <a:extLst>
              <a:ext uri="{FF2B5EF4-FFF2-40B4-BE49-F238E27FC236}">
                <a16:creationId xmlns:a16="http://schemas.microsoft.com/office/drawing/2014/main" id="{21B54DFB-71E5-7D12-7A76-33F3DBE18345}"/>
              </a:ext>
            </a:extLst>
          </p:cNvPr>
          <p:cNvPicPr>
            <a:picLocks noChangeAspect="1"/>
          </p:cNvPicPr>
          <p:nvPr/>
        </p:nvPicPr>
        <p:blipFill>
          <a:blip r:embed="rId3"/>
          <a:stretch>
            <a:fillRect/>
          </a:stretch>
        </p:blipFill>
        <p:spPr>
          <a:xfrm>
            <a:off x="9248146" y="2332026"/>
            <a:ext cx="2786836" cy="2618665"/>
          </a:xfrm>
          <a:prstGeom prst="rect">
            <a:avLst/>
          </a:prstGeom>
        </p:spPr>
      </p:pic>
    </p:spTree>
    <p:extLst>
      <p:ext uri="{BB962C8B-B14F-4D97-AF65-F5344CB8AC3E}">
        <p14:creationId xmlns:p14="http://schemas.microsoft.com/office/powerpoint/2010/main" val="354727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A7B5-66F6-8AAB-E7BB-712BC6FD5668}"/>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CAF42EF9-A45E-80C7-CECB-2270892AAC4A}"/>
              </a:ext>
            </a:extLst>
          </p:cNvPr>
          <p:cNvSpPr>
            <a:spLocks noGrp="1"/>
          </p:cNvSpPr>
          <p:nvPr>
            <p:ph idx="1"/>
          </p:nvPr>
        </p:nvSpPr>
        <p:spPr>
          <a:xfrm>
            <a:off x="1143001" y="2332026"/>
            <a:ext cx="5515051" cy="3567118"/>
          </a:xfrm>
        </p:spPr>
        <p:txBody>
          <a:bodyPr>
            <a:normAutofit fontScale="85000" lnSpcReduction="10000"/>
          </a:bodyPr>
          <a:lstStyle/>
          <a:p>
            <a:r>
              <a:rPr lang="en-US" dirty="0"/>
              <a:t>You should get a window in file explorer that looks like the one on the right hand side of this slide</a:t>
            </a:r>
          </a:p>
          <a:p>
            <a:r>
              <a:rPr lang="en-US" dirty="0"/>
              <a:t>You will also see an icon in the lower right hand side of the screen that indicates One Drives status: </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In addition to the all good icon and not connected versions of the icon you see here this icon can also appear with green arrows or a red indicator.</a:t>
            </a:r>
          </a:p>
          <a:p>
            <a:pPr marL="742950" lvl="2" indent="-285750"/>
            <a:r>
              <a:rPr lang="en-US" dirty="0"/>
              <a:t>The slash means you are not connected to one drive</a:t>
            </a:r>
          </a:p>
          <a:p>
            <a:pPr marL="742950" lvl="2" indent="-285750"/>
            <a:r>
              <a:rPr lang="en-US" dirty="0"/>
              <a:t>The green arrows means it is actively syncing the local version of the drive and cloud drive</a:t>
            </a:r>
          </a:p>
          <a:p>
            <a:pPr marL="742950" lvl="2" indent="-285750"/>
            <a:r>
              <a:rPr lang="en-US" dirty="0"/>
              <a:t>The Red indicator means you have a sync problem probably due to a file name issue.</a:t>
            </a:r>
          </a:p>
        </p:txBody>
      </p:sp>
      <p:pic>
        <p:nvPicPr>
          <p:cNvPr id="5" name="Picture 4">
            <a:extLst>
              <a:ext uri="{FF2B5EF4-FFF2-40B4-BE49-F238E27FC236}">
                <a16:creationId xmlns:a16="http://schemas.microsoft.com/office/drawing/2014/main" id="{0A08A162-472A-2F97-1B4A-4C81F7706205}"/>
              </a:ext>
            </a:extLst>
          </p:cNvPr>
          <p:cNvPicPr>
            <a:picLocks noChangeAspect="1"/>
          </p:cNvPicPr>
          <p:nvPr/>
        </p:nvPicPr>
        <p:blipFill>
          <a:blip r:embed="rId2"/>
          <a:stretch>
            <a:fillRect/>
          </a:stretch>
        </p:blipFill>
        <p:spPr>
          <a:xfrm>
            <a:off x="5533946" y="3429000"/>
            <a:ext cx="562053" cy="285790"/>
          </a:xfrm>
          <a:prstGeom prst="rect">
            <a:avLst/>
          </a:prstGeom>
        </p:spPr>
      </p:pic>
      <p:pic>
        <p:nvPicPr>
          <p:cNvPr id="7" name="Picture 6">
            <a:extLst>
              <a:ext uri="{FF2B5EF4-FFF2-40B4-BE49-F238E27FC236}">
                <a16:creationId xmlns:a16="http://schemas.microsoft.com/office/drawing/2014/main" id="{BA517745-886A-6653-AE16-763F4C52C10B}"/>
              </a:ext>
            </a:extLst>
          </p:cNvPr>
          <p:cNvPicPr>
            <a:picLocks noChangeAspect="1"/>
          </p:cNvPicPr>
          <p:nvPr/>
        </p:nvPicPr>
        <p:blipFill>
          <a:blip r:embed="rId3"/>
          <a:stretch>
            <a:fillRect/>
          </a:stretch>
        </p:blipFill>
        <p:spPr>
          <a:xfrm>
            <a:off x="6794525" y="2332026"/>
            <a:ext cx="5164494" cy="2890264"/>
          </a:xfrm>
          <a:prstGeom prst="rect">
            <a:avLst/>
          </a:prstGeom>
        </p:spPr>
      </p:pic>
    </p:spTree>
    <p:extLst>
      <p:ext uri="{BB962C8B-B14F-4D97-AF65-F5344CB8AC3E}">
        <p14:creationId xmlns:p14="http://schemas.microsoft.com/office/powerpoint/2010/main" val="178714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B06A-D101-DC22-89C3-23948B554667}"/>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D8EB85D9-DC61-2F3D-41E9-F41E05998F53}"/>
              </a:ext>
            </a:extLst>
          </p:cNvPr>
          <p:cNvSpPr>
            <a:spLocks noGrp="1"/>
          </p:cNvSpPr>
          <p:nvPr>
            <p:ph idx="1"/>
          </p:nvPr>
        </p:nvSpPr>
        <p:spPr/>
        <p:txBody>
          <a:bodyPr/>
          <a:lstStyle/>
          <a:p>
            <a:r>
              <a:rPr lang="en-US" dirty="0"/>
              <a:t>There is a lot going on, on that File Explorer page, what do all these new icons mean?</a:t>
            </a:r>
          </a:p>
          <a:p>
            <a:pPr marL="5143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94CCD1D-F137-7A60-D6F6-04A83C8E87B4}"/>
              </a:ext>
            </a:extLst>
          </p:cNvPr>
          <p:cNvPicPr>
            <a:picLocks noChangeAspect="1"/>
          </p:cNvPicPr>
          <p:nvPr/>
        </p:nvPicPr>
        <p:blipFill>
          <a:blip r:embed="rId2"/>
          <a:stretch>
            <a:fillRect/>
          </a:stretch>
        </p:blipFill>
        <p:spPr>
          <a:xfrm>
            <a:off x="7396018" y="2822462"/>
            <a:ext cx="3353268" cy="1619476"/>
          </a:xfrm>
          <a:prstGeom prst="rect">
            <a:avLst/>
          </a:prstGeom>
        </p:spPr>
      </p:pic>
      <p:sp>
        <p:nvSpPr>
          <p:cNvPr id="6" name="TextBox 5">
            <a:extLst>
              <a:ext uri="{FF2B5EF4-FFF2-40B4-BE49-F238E27FC236}">
                <a16:creationId xmlns:a16="http://schemas.microsoft.com/office/drawing/2014/main" id="{9B4B9CD1-A546-F4BB-9F2E-EBD9C7A033C2}"/>
              </a:ext>
            </a:extLst>
          </p:cNvPr>
          <p:cNvSpPr txBox="1"/>
          <p:nvPr/>
        </p:nvSpPr>
        <p:spPr>
          <a:xfrm>
            <a:off x="1320801" y="2822462"/>
            <a:ext cx="570807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file labeled attachments looks like a standard file folder and it is, the icons you see there indicate it is only a file for me </a:t>
            </a:r>
          </a:p>
          <a:p>
            <a:pPr marL="285750" indent="-285750">
              <a:buFont typeface="Arial" panose="020B0604020202020204" pitchFamily="34" charset="0"/>
              <a:buChar char="•"/>
            </a:pPr>
            <a:r>
              <a:rPr lang="en-US" dirty="0"/>
              <a:t>The file labeled Documents – IT looks a bit different though and that is because that is actually a short cut to a file that exists on </a:t>
            </a:r>
            <a:r>
              <a:rPr lang="en-US" dirty="0" err="1"/>
              <a:t>Sharepoint</a:t>
            </a:r>
            <a:r>
              <a:rPr lang="en-US" dirty="0"/>
              <a:t>. You can actually create a shortcut to all the files that used to exist on the S drive so that you can get to them really easily (We will cover that in a bit) </a:t>
            </a:r>
          </a:p>
        </p:txBody>
      </p:sp>
      <p:pic>
        <p:nvPicPr>
          <p:cNvPr id="8" name="Picture 7">
            <a:extLst>
              <a:ext uri="{FF2B5EF4-FFF2-40B4-BE49-F238E27FC236}">
                <a16:creationId xmlns:a16="http://schemas.microsoft.com/office/drawing/2014/main" id="{C20D3286-E98F-0FEE-A8C3-EAB085DCB2CF}"/>
              </a:ext>
            </a:extLst>
          </p:cNvPr>
          <p:cNvPicPr>
            <a:picLocks noChangeAspect="1"/>
          </p:cNvPicPr>
          <p:nvPr/>
        </p:nvPicPr>
        <p:blipFill>
          <a:blip r:embed="rId3"/>
          <a:stretch>
            <a:fillRect/>
          </a:stretch>
        </p:blipFill>
        <p:spPr>
          <a:xfrm>
            <a:off x="3404158" y="3443692"/>
            <a:ext cx="266737" cy="200053"/>
          </a:xfrm>
          <a:prstGeom prst="rect">
            <a:avLst/>
          </a:prstGeom>
        </p:spPr>
      </p:pic>
      <p:pic>
        <p:nvPicPr>
          <p:cNvPr id="10" name="Picture 9">
            <a:extLst>
              <a:ext uri="{FF2B5EF4-FFF2-40B4-BE49-F238E27FC236}">
                <a16:creationId xmlns:a16="http://schemas.microsoft.com/office/drawing/2014/main" id="{5482E913-2A9D-80F8-1365-208488A09F18}"/>
              </a:ext>
            </a:extLst>
          </p:cNvPr>
          <p:cNvPicPr>
            <a:picLocks noChangeAspect="1"/>
          </p:cNvPicPr>
          <p:nvPr/>
        </p:nvPicPr>
        <p:blipFill>
          <a:blip r:embed="rId4"/>
          <a:stretch>
            <a:fillRect/>
          </a:stretch>
        </p:blipFill>
        <p:spPr>
          <a:xfrm>
            <a:off x="5034812" y="5064539"/>
            <a:ext cx="238158" cy="257211"/>
          </a:xfrm>
          <a:prstGeom prst="rect">
            <a:avLst/>
          </a:prstGeom>
        </p:spPr>
      </p:pic>
    </p:spTree>
    <p:extLst>
      <p:ext uri="{BB962C8B-B14F-4D97-AF65-F5344CB8AC3E}">
        <p14:creationId xmlns:p14="http://schemas.microsoft.com/office/powerpoint/2010/main" val="233744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B06A-D101-DC22-89C3-23948B554667}"/>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D8EB85D9-DC61-2F3D-41E9-F41E05998F53}"/>
              </a:ext>
            </a:extLst>
          </p:cNvPr>
          <p:cNvSpPr>
            <a:spLocks noGrp="1"/>
          </p:cNvSpPr>
          <p:nvPr>
            <p:ph idx="1"/>
          </p:nvPr>
        </p:nvSpPr>
        <p:spPr/>
        <p:txBody>
          <a:bodyPr/>
          <a:lstStyle/>
          <a:p>
            <a:r>
              <a:rPr lang="en-US" dirty="0"/>
              <a:t>There is a lot going on, on that File Explorer page, what do all these new icons mean?</a:t>
            </a:r>
          </a:p>
          <a:p>
            <a:pPr marL="5143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94CCD1D-F137-7A60-D6F6-04A83C8E87B4}"/>
              </a:ext>
            </a:extLst>
          </p:cNvPr>
          <p:cNvPicPr>
            <a:picLocks noChangeAspect="1"/>
          </p:cNvPicPr>
          <p:nvPr/>
        </p:nvPicPr>
        <p:blipFill>
          <a:blip r:embed="rId2"/>
          <a:stretch>
            <a:fillRect/>
          </a:stretch>
        </p:blipFill>
        <p:spPr>
          <a:xfrm>
            <a:off x="7396018" y="2822462"/>
            <a:ext cx="3353268" cy="1619476"/>
          </a:xfrm>
          <a:prstGeom prst="rect">
            <a:avLst/>
          </a:prstGeom>
        </p:spPr>
      </p:pic>
      <p:sp>
        <p:nvSpPr>
          <p:cNvPr id="6" name="TextBox 5">
            <a:extLst>
              <a:ext uri="{FF2B5EF4-FFF2-40B4-BE49-F238E27FC236}">
                <a16:creationId xmlns:a16="http://schemas.microsoft.com/office/drawing/2014/main" id="{9B4B9CD1-A546-F4BB-9F2E-EBD9C7A033C2}"/>
              </a:ext>
            </a:extLst>
          </p:cNvPr>
          <p:cNvSpPr txBox="1"/>
          <p:nvPr/>
        </p:nvSpPr>
        <p:spPr>
          <a:xfrm>
            <a:off x="1320801" y="2822462"/>
            <a:ext cx="570807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Last we need to look at the Status field. </a:t>
            </a:r>
          </a:p>
          <a:p>
            <a:pPr marL="742950" lvl="1" indent="-285750">
              <a:buFont typeface="Arial" panose="020B0604020202020204" pitchFamily="34" charset="0"/>
              <a:buChar char="•"/>
            </a:pPr>
            <a:r>
              <a:rPr lang="en-US" dirty="0"/>
              <a:t>The cloud means you only have one copy of this file and it exists online. When you click to open and edit a file like this it will download a copy to the local computer and then open it. </a:t>
            </a:r>
          </a:p>
          <a:p>
            <a:pPr marL="742950" lvl="1" indent="-285750">
              <a:buFont typeface="Arial" panose="020B0604020202020204" pitchFamily="34" charset="0"/>
              <a:buChar char="•"/>
            </a:pPr>
            <a:r>
              <a:rPr lang="en-US" dirty="0"/>
              <a:t>The green checkmark means you actually have two copies of that file, one on the computer and one online. When you open a file like this it is saving to your local machine and then it will synchronize to the cloud, so that both files are identical once you are done with your edits</a:t>
            </a:r>
          </a:p>
          <a:p>
            <a:pPr marL="742950" lvl="1"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B736A0C0-05FA-3326-C01F-DD9A60CE1A9F}"/>
              </a:ext>
            </a:extLst>
          </p:cNvPr>
          <p:cNvPicPr>
            <a:picLocks noChangeAspect="1"/>
          </p:cNvPicPr>
          <p:nvPr/>
        </p:nvPicPr>
        <p:blipFill>
          <a:blip r:embed="rId3"/>
          <a:stretch>
            <a:fillRect/>
          </a:stretch>
        </p:blipFill>
        <p:spPr>
          <a:xfrm>
            <a:off x="5836812" y="3972690"/>
            <a:ext cx="247685" cy="285790"/>
          </a:xfrm>
          <a:prstGeom prst="rect">
            <a:avLst/>
          </a:prstGeom>
        </p:spPr>
      </p:pic>
      <p:pic>
        <p:nvPicPr>
          <p:cNvPr id="11" name="Picture 10">
            <a:extLst>
              <a:ext uri="{FF2B5EF4-FFF2-40B4-BE49-F238E27FC236}">
                <a16:creationId xmlns:a16="http://schemas.microsoft.com/office/drawing/2014/main" id="{29B7F3B4-4430-F6BF-8CBD-9276555065EF}"/>
              </a:ext>
            </a:extLst>
          </p:cNvPr>
          <p:cNvPicPr>
            <a:picLocks noChangeAspect="1"/>
          </p:cNvPicPr>
          <p:nvPr/>
        </p:nvPicPr>
        <p:blipFill>
          <a:blip r:embed="rId4"/>
          <a:stretch>
            <a:fillRect/>
          </a:stretch>
        </p:blipFill>
        <p:spPr>
          <a:xfrm>
            <a:off x="6463600" y="5619736"/>
            <a:ext cx="161948" cy="190527"/>
          </a:xfrm>
          <a:prstGeom prst="rect">
            <a:avLst/>
          </a:prstGeom>
        </p:spPr>
      </p:pic>
    </p:spTree>
    <p:extLst>
      <p:ext uri="{BB962C8B-B14F-4D97-AF65-F5344CB8AC3E}">
        <p14:creationId xmlns:p14="http://schemas.microsoft.com/office/powerpoint/2010/main" val="104478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40C2-B396-FA00-19AE-42532AB64946}"/>
              </a:ext>
            </a:extLst>
          </p:cNvPr>
          <p:cNvSpPr>
            <a:spLocks noGrp="1"/>
          </p:cNvSpPr>
          <p:nvPr>
            <p:ph type="title"/>
          </p:nvPr>
        </p:nvSpPr>
        <p:spPr/>
        <p:txBody>
          <a:bodyPr/>
          <a:lstStyle/>
          <a:p>
            <a:r>
              <a:rPr lang="en-US" dirty="0"/>
              <a:t>File System Changes</a:t>
            </a:r>
          </a:p>
        </p:txBody>
      </p:sp>
      <p:sp>
        <p:nvSpPr>
          <p:cNvPr id="3" name="Content Placeholder 2">
            <a:extLst>
              <a:ext uri="{FF2B5EF4-FFF2-40B4-BE49-F238E27FC236}">
                <a16:creationId xmlns:a16="http://schemas.microsoft.com/office/drawing/2014/main" id="{F773EA24-2EA3-4BAF-3705-61C9C7FEDB67}"/>
              </a:ext>
            </a:extLst>
          </p:cNvPr>
          <p:cNvSpPr>
            <a:spLocks noGrp="1"/>
          </p:cNvSpPr>
          <p:nvPr>
            <p:ph idx="1"/>
          </p:nvPr>
        </p:nvSpPr>
        <p:spPr/>
        <p:txBody>
          <a:bodyPr/>
          <a:lstStyle/>
          <a:p>
            <a:r>
              <a:rPr lang="en-US" dirty="0"/>
              <a:t>How do I create a shortcut to my One Drive</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All the stuff that was once on the S Drive now exists out on </a:t>
            </a:r>
            <a:r>
              <a:rPr lang="en-US" dirty="0" err="1">
                <a:latin typeface="Calibri" panose="020F0502020204030204" pitchFamily="34" charset="0"/>
                <a:ea typeface="Calibri" panose="020F0502020204030204" pitchFamily="34" charset="0"/>
                <a:cs typeface="Calibri" panose="020F0502020204030204" pitchFamily="34" charset="0"/>
              </a:rPr>
              <a:t>Sharepoint</a:t>
            </a:r>
            <a:r>
              <a:rPr lang="en-US" dirty="0">
                <a:latin typeface="Calibri" panose="020F0502020204030204" pitchFamily="34" charset="0"/>
                <a:ea typeface="Calibri" panose="020F0502020204030204" pitchFamily="34" charset="0"/>
                <a:cs typeface="Calibri" panose="020F0502020204030204" pitchFamily="34" charset="0"/>
              </a:rPr>
              <a:t>, the easiest way for you to access that data is with a shortcut</a:t>
            </a:r>
          </a:p>
          <a:p>
            <a:pPr marL="5143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You can create a shortcut by going to the intranet page and selecting the </a:t>
            </a:r>
            <a:r>
              <a:rPr lang="en-US" dirty="0" err="1">
                <a:latin typeface="Calibri" panose="020F0502020204030204" pitchFamily="34" charset="0"/>
                <a:ea typeface="Calibri" panose="020F0502020204030204" pitchFamily="34" charset="0"/>
                <a:cs typeface="Calibri" panose="020F0502020204030204" pitchFamily="34" charset="0"/>
              </a:rPr>
              <a:t>Sharepoint</a:t>
            </a:r>
            <a:r>
              <a:rPr lang="en-US" dirty="0">
                <a:latin typeface="Calibri" panose="020F0502020204030204" pitchFamily="34" charset="0"/>
                <a:ea typeface="Calibri" panose="020F0502020204030204" pitchFamily="34" charset="0"/>
                <a:cs typeface="Calibri" panose="020F0502020204030204" pitchFamily="34" charset="0"/>
              </a:rPr>
              <a:t> icon </a:t>
            </a:r>
          </a:p>
        </p:txBody>
      </p:sp>
      <p:pic>
        <p:nvPicPr>
          <p:cNvPr id="5" name="Picture 4">
            <a:extLst>
              <a:ext uri="{FF2B5EF4-FFF2-40B4-BE49-F238E27FC236}">
                <a16:creationId xmlns:a16="http://schemas.microsoft.com/office/drawing/2014/main" id="{25FA497A-E421-D0AD-5B8F-811B0A07FBF1}"/>
              </a:ext>
            </a:extLst>
          </p:cNvPr>
          <p:cNvPicPr>
            <a:picLocks noChangeAspect="1"/>
          </p:cNvPicPr>
          <p:nvPr/>
        </p:nvPicPr>
        <p:blipFill>
          <a:blip r:embed="rId2"/>
          <a:stretch>
            <a:fillRect/>
          </a:stretch>
        </p:blipFill>
        <p:spPr>
          <a:xfrm>
            <a:off x="2373745" y="3848877"/>
            <a:ext cx="5708587" cy="2269610"/>
          </a:xfrm>
          <a:prstGeom prst="rect">
            <a:avLst/>
          </a:prstGeom>
        </p:spPr>
      </p:pic>
    </p:spTree>
    <p:extLst>
      <p:ext uri="{BB962C8B-B14F-4D97-AF65-F5344CB8AC3E}">
        <p14:creationId xmlns:p14="http://schemas.microsoft.com/office/powerpoint/2010/main" val="782360041"/>
      </p:ext>
    </p:extLst>
  </p:cSld>
  <p:clrMapOvr>
    <a:masterClrMapping/>
  </p:clrMapOvr>
</p:sld>
</file>

<file path=ppt/theme/theme1.xml><?xml version="1.0" encoding="utf-8"?>
<a:theme xmlns:a="http://schemas.openxmlformats.org/drawingml/2006/main" name="Regatta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1526</TotalTime>
  <Words>2008</Words>
  <Application>Microsoft Office PowerPoint</Application>
  <PresentationFormat>Widescreen</PresentationFormat>
  <Paragraphs>122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Walbaum Display</vt:lpstr>
      <vt:lpstr>RegattaVTI</vt:lpstr>
      <vt:lpstr>MICRSOFT 365</vt:lpstr>
      <vt:lpstr>File System Changes</vt:lpstr>
      <vt:lpstr>File System Changes</vt:lpstr>
      <vt:lpstr>File System Changes</vt:lpstr>
      <vt:lpstr>File System Changes</vt:lpstr>
      <vt:lpstr>File System Changes</vt:lpstr>
      <vt:lpstr>File System Changes</vt:lpstr>
      <vt:lpstr>File System Changes</vt:lpstr>
      <vt:lpstr>File System Changes</vt:lpstr>
      <vt:lpstr>File System Changes</vt:lpstr>
      <vt:lpstr>File System Changes</vt:lpstr>
      <vt:lpstr>File System Changes</vt:lpstr>
      <vt:lpstr>File System Changes</vt:lpstr>
      <vt:lpstr>Online Versions</vt:lpstr>
      <vt:lpstr>Online Versions</vt:lpstr>
      <vt:lpstr>Online Versions</vt:lpstr>
      <vt:lpstr>Online Versions</vt:lpstr>
      <vt:lpstr>Online Versions</vt:lpstr>
      <vt:lpstr>Sharing Files</vt:lpstr>
      <vt:lpstr>Sharing Files</vt:lpstr>
      <vt:lpstr>Sharing Files</vt:lpstr>
      <vt:lpstr>Shifting Gears to Outlook</vt:lpstr>
      <vt:lpstr>Shifting Gears to Outlook</vt:lpstr>
      <vt:lpstr>Shifting Gears to Outlook</vt:lpstr>
      <vt:lpstr>Shifting Gears to Outlook</vt:lpstr>
      <vt:lpstr>Shifting Gears to Outlook</vt:lpstr>
      <vt:lpstr>For 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MICRSOFT 365</dc:title>
  <dc:creator>Scott Breedlove</dc:creator>
  <cp:lastModifiedBy>Scott Breedlove</cp:lastModifiedBy>
  <cp:revision>1</cp:revision>
  <dcterms:created xsi:type="dcterms:W3CDTF">2023-05-25T16:16:58Z</dcterms:created>
  <dcterms:modified xsi:type="dcterms:W3CDTF">2023-05-26T17:43:18Z</dcterms:modified>
</cp:coreProperties>
</file>